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61" r:id="rId3"/>
    <p:sldId id="263" r:id="rId4"/>
    <p:sldId id="265" r:id="rId5"/>
    <p:sldId id="267" r:id="rId6"/>
    <p:sldId id="269" r:id="rId7"/>
    <p:sldId id="271" r:id="rId8"/>
    <p:sldId id="273" r:id="rId9"/>
    <p:sldId id="275" r:id="rId10"/>
    <p:sldId id="278" r:id="rId11"/>
    <p:sldId id="280" r:id="rId12"/>
    <p:sldId id="282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85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7C751-B158-436B-806F-588F8F1EE6AD}" type="datetimeFigureOut">
              <a:rPr lang="pl-PL" smtClean="0"/>
              <a:pPr/>
              <a:t>13.04.2025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BF4BB-87CF-4793-9EA1-C000468EC86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13.04.2025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13.04.2025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13.04.2025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13.04.2025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13.04.2025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13.04.2025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13.04.2025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13.04.2025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13.04.2025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13.04.2025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635F-920F-4C11-874A-719761228883}" type="datetimeFigureOut">
              <a:rPr lang="pl-PL" smtClean="0"/>
              <a:pPr/>
              <a:t>13.04.2025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8635F-920F-4C11-874A-719761228883}" type="datetimeFigureOut">
              <a:rPr lang="pl-PL" smtClean="0"/>
              <a:pPr/>
              <a:t>13.04.2025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A2A9C-D531-412B-8D6F-EFC13FE7F5D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475656" y="404664"/>
            <a:ext cx="6336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 smtClean="0">
                <a:solidFill>
                  <a:srgbClr val="FF0000"/>
                </a:solidFill>
                <a:latin typeface="Monotype Corsiva" pitchFamily="66" charset="0"/>
              </a:rPr>
              <a:t>Konkurs matematyczny</a:t>
            </a:r>
            <a:endParaRPr lang="pl-PL" sz="5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pic>
        <p:nvPicPr>
          <p:cNvPr id="1026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1484784"/>
            <a:ext cx="4764087" cy="4764087"/>
          </a:xfrm>
          <a:prstGeom prst="rect">
            <a:avLst/>
          </a:prstGeom>
          <a:noFill/>
        </p:spPr>
      </p:pic>
      <p:pic>
        <p:nvPicPr>
          <p:cNvPr id="10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60648"/>
            <a:ext cx="1028055" cy="1028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475656" y="404665"/>
            <a:ext cx="63367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Konkurs przeznaczony</a:t>
            </a:r>
          </a:p>
          <a:p>
            <a:pPr algn="ctr"/>
            <a:r>
              <a:rPr lang="pl-PL" sz="4000" dirty="0">
                <a:solidFill>
                  <a:srgbClr val="FF0000"/>
                </a:solidFill>
                <a:latin typeface="Monotype Corsiva" pitchFamily="66" charset="0"/>
              </a:rPr>
              <a:t>j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est dla uczniów klas</a:t>
            </a:r>
          </a:p>
          <a:p>
            <a:pPr algn="ctr"/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I 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– 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I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II 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szkół podstawowych   i odbywa się w dwóch etapach:</a:t>
            </a:r>
            <a:endParaRPr lang="pl-PL" sz="4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1115616" y="3933056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rgbClr val="FFFF00"/>
                </a:solidFill>
                <a:latin typeface="Monotype Corsiva" pitchFamily="66" charset="0"/>
              </a:rPr>
              <a:t>Etap</a:t>
            </a:r>
          </a:p>
          <a:p>
            <a:pPr algn="ctr"/>
            <a:r>
              <a:rPr lang="pl-PL" sz="4800" b="1" dirty="0" smtClean="0">
                <a:solidFill>
                  <a:srgbClr val="FFFF00"/>
                </a:solidFill>
                <a:latin typeface="Monotype Corsiva" pitchFamily="66" charset="0"/>
              </a:rPr>
              <a:t>szkolny</a:t>
            </a:r>
            <a:endParaRPr lang="pl-PL" sz="48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716016" y="3933056"/>
            <a:ext cx="302433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rgbClr val="00B050"/>
                </a:solidFill>
                <a:latin typeface="Monotype Corsiva" pitchFamily="66" charset="0"/>
              </a:rPr>
              <a:t>Etap </a:t>
            </a:r>
          </a:p>
          <a:p>
            <a:pPr algn="ctr"/>
            <a:r>
              <a:rPr lang="pl-PL" sz="5400" b="1" dirty="0">
                <a:solidFill>
                  <a:srgbClr val="00B050"/>
                </a:solidFill>
                <a:latin typeface="Monotype Corsiva" pitchFamily="66" charset="0"/>
              </a:rPr>
              <a:t>f</a:t>
            </a:r>
            <a:r>
              <a:rPr lang="pl-PL" sz="4800" b="1" dirty="0" smtClean="0">
                <a:solidFill>
                  <a:srgbClr val="00B050"/>
                </a:solidFill>
                <a:latin typeface="Monotype Corsiva" pitchFamily="66" charset="0"/>
              </a:rPr>
              <a:t>inałowy</a:t>
            </a:r>
            <a:endParaRPr lang="pl-PL" sz="4800" b="1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pic>
        <p:nvPicPr>
          <p:cNvPr id="12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1028055" cy="1028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403648" y="620688"/>
            <a:ext cx="63367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Do etapu szkolnego</a:t>
            </a:r>
          </a:p>
          <a:p>
            <a:pPr algn="ctr"/>
            <a:r>
              <a:rPr lang="pl-PL" sz="4000" dirty="0">
                <a:solidFill>
                  <a:srgbClr val="FFFF00"/>
                </a:solidFill>
                <a:latin typeface="Monotype Corsiva" pitchFamily="66" charset="0"/>
              </a:rPr>
              <a:t>z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apisało się 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54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uczniów</a:t>
            </a:r>
          </a:p>
          <a:p>
            <a:pPr algn="ctr"/>
            <a:r>
              <a:rPr lang="pl-PL" sz="4000" dirty="0">
                <a:solidFill>
                  <a:srgbClr val="FFFF00"/>
                </a:solidFill>
                <a:latin typeface="Monotype Corsiva" pitchFamily="66" charset="0"/>
              </a:rPr>
              <a:t>z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6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szkół podstawowych</a:t>
            </a:r>
          </a:p>
          <a:p>
            <a:pPr algn="ctr"/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w tym 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5 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piotrkowskich</a:t>
            </a:r>
          </a:p>
          <a:p>
            <a:pPr algn="ctr"/>
            <a:r>
              <a:rPr lang="pl-PL" sz="4000" dirty="0">
                <a:solidFill>
                  <a:srgbClr val="FFFF00"/>
                </a:solidFill>
                <a:latin typeface="Monotype Corsiva" pitchFamily="66" charset="0"/>
              </a:rPr>
              <a:t>o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raz 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1 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powiatowej.</a:t>
            </a:r>
            <a:endParaRPr lang="pl-PL" sz="4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40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W konkursie wzięło udział</a:t>
            </a:r>
          </a:p>
          <a:p>
            <a:pPr algn="ctr"/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54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uczniów 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pl-PL" sz="4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pic>
        <p:nvPicPr>
          <p:cNvPr id="8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1028055" cy="1028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403648" y="692696"/>
            <a:ext cx="63367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Do konkursu przystąpiło:</a:t>
            </a:r>
          </a:p>
          <a:p>
            <a:pPr algn="ctr"/>
            <a:r>
              <a:rPr lang="pl-PL" sz="4000" dirty="0" smtClean="0">
                <a:solidFill>
                  <a:srgbClr val="00B050"/>
                </a:solidFill>
                <a:latin typeface="Monotype Corsiva" pitchFamily="66" charset="0"/>
              </a:rPr>
              <a:t>3</a:t>
            </a:r>
            <a:r>
              <a:rPr lang="pl-PL" sz="4000" dirty="0" smtClean="0">
                <a:solidFill>
                  <a:srgbClr val="00B050"/>
                </a:solidFill>
                <a:latin typeface="Monotype Corsiva" pitchFamily="66" charset="0"/>
              </a:rPr>
              <a:t> </a:t>
            </a:r>
            <a:r>
              <a:rPr lang="pl-PL" sz="4000" dirty="0" smtClean="0">
                <a:solidFill>
                  <a:srgbClr val="00B050"/>
                </a:solidFill>
                <a:latin typeface="Monotype Corsiva" pitchFamily="66" charset="0"/>
              </a:rPr>
              <a:t>uczniów z klas </a:t>
            </a:r>
            <a:r>
              <a:rPr lang="pl-PL" sz="4000" dirty="0" smtClean="0">
                <a:solidFill>
                  <a:srgbClr val="00B050"/>
                </a:solidFill>
                <a:latin typeface="Monotype Corsiva" pitchFamily="66" charset="0"/>
              </a:rPr>
              <a:t>I</a:t>
            </a:r>
            <a:r>
              <a:rPr lang="pl-PL" sz="4000" dirty="0" smtClean="0">
                <a:solidFill>
                  <a:srgbClr val="00B050"/>
                </a:solidFill>
                <a:latin typeface="Monotype Corsiva" pitchFamily="66" charset="0"/>
              </a:rPr>
              <a:t>,</a:t>
            </a:r>
          </a:p>
          <a:p>
            <a:pPr algn="ctr"/>
            <a:r>
              <a:rPr lang="pl-PL" sz="40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20</a:t>
            </a:r>
            <a:r>
              <a:rPr lang="pl-PL" sz="40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pl-PL" sz="40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uczniów z klas </a:t>
            </a:r>
            <a:r>
              <a:rPr lang="pl-PL" sz="40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I</a:t>
            </a:r>
            <a:r>
              <a:rPr lang="pl-PL" sz="40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I</a:t>
            </a:r>
            <a:endParaRPr lang="pl-PL" sz="4000" dirty="0" smtClean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pl-PL" sz="4000" dirty="0">
                <a:solidFill>
                  <a:srgbClr val="FF0000"/>
                </a:solidFill>
                <a:latin typeface="Monotype Corsiva" pitchFamily="66" charset="0"/>
              </a:rPr>
              <a:t>o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raz 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31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uczniów z klas 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III</a:t>
            </a:r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.</a:t>
            </a:r>
          </a:p>
          <a:p>
            <a:pPr algn="ctr"/>
            <a:endParaRPr lang="pl-PL" sz="4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Średni wynik punktowy to:</a:t>
            </a:r>
          </a:p>
          <a:p>
            <a:pPr algn="ctr"/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15 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co daje 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75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% 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wszystkich</a:t>
            </a:r>
          </a:p>
          <a:p>
            <a:pPr algn="ctr"/>
            <a:r>
              <a:rPr lang="pl-PL" sz="4000" dirty="0">
                <a:solidFill>
                  <a:srgbClr val="FFFF00"/>
                </a:solidFill>
                <a:latin typeface="Monotype Corsiva" pitchFamily="66" charset="0"/>
              </a:rPr>
              <a:t>p</a:t>
            </a:r>
            <a:r>
              <a:rPr lang="pl-PL" sz="4000" dirty="0" smtClean="0">
                <a:solidFill>
                  <a:srgbClr val="FFFF00"/>
                </a:solidFill>
                <a:latin typeface="Monotype Corsiva" pitchFamily="66" charset="0"/>
              </a:rPr>
              <a:t>unktów do zdobycia. </a:t>
            </a:r>
            <a:endParaRPr lang="pl-PL" sz="4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pic>
        <p:nvPicPr>
          <p:cNvPr id="8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1028055" cy="1028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403648" y="404664"/>
            <a:ext cx="6336704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>
                <a:solidFill>
                  <a:srgbClr val="FF0000"/>
                </a:solidFill>
                <a:latin typeface="Monotype Corsiva" pitchFamily="66" charset="0"/>
              </a:rPr>
              <a:t>Najtrudniejszym zadaniem okazało się</a:t>
            </a:r>
          </a:p>
          <a:p>
            <a:pPr algn="ctr"/>
            <a:r>
              <a:rPr lang="pl-PL" sz="3200" dirty="0" smtClean="0">
                <a:solidFill>
                  <a:srgbClr val="FF0000"/>
                </a:solidFill>
                <a:latin typeface="Monotype Corsiva" pitchFamily="66" charset="0"/>
              </a:rPr>
              <a:t>zadanie numer </a:t>
            </a:r>
            <a:r>
              <a:rPr lang="pl-PL" sz="3200" dirty="0" smtClean="0">
                <a:solidFill>
                  <a:srgbClr val="FF0000"/>
                </a:solidFill>
                <a:latin typeface="Monotype Corsiva" pitchFamily="66" charset="0"/>
              </a:rPr>
              <a:t>11.</a:t>
            </a:r>
            <a:endParaRPr lang="pl-PL" sz="32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pl-PL" sz="2800" dirty="0" smtClean="0">
                <a:solidFill>
                  <a:schemeClr val="bg1"/>
                </a:solidFill>
                <a:latin typeface="Monotype Corsiva" pitchFamily="66" charset="0"/>
              </a:rPr>
              <a:t>„</a:t>
            </a:r>
            <a:r>
              <a:rPr lang="pl-PL" sz="2800" i="1" u="sng" dirty="0" smtClean="0">
                <a:solidFill>
                  <a:schemeClr val="bg1"/>
                </a:solidFill>
                <a:latin typeface="Monotype Corsiva" pitchFamily="66" charset="0"/>
              </a:rPr>
              <a:t> Kasia ma 10 lat i jest o 25 lat młodsza od swojej mamy. Ile lat miała mama, gdy urodziła Kasię</a:t>
            </a:r>
            <a:r>
              <a:rPr lang="pl-PL" sz="2800" i="1" u="sng" dirty="0" smtClean="0">
                <a:solidFill>
                  <a:schemeClr val="bg1"/>
                </a:solidFill>
                <a:latin typeface="Monotype Corsiva" pitchFamily="66" charset="0"/>
              </a:rPr>
              <a:t>?</a:t>
            </a:r>
            <a:r>
              <a:rPr lang="pl-PL" sz="2800" dirty="0" smtClean="0">
                <a:solidFill>
                  <a:schemeClr val="bg1"/>
                </a:solidFill>
                <a:latin typeface="Monotype Corsiva" pitchFamily="66" charset="0"/>
              </a:rPr>
              <a:t>”</a:t>
            </a:r>
            <a:endParaRPr lang="pl-PL" sz="4400" dirty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r>
              <a:rPr lang="pl-PL" sz="3200" dirty="0" smtClean="0">
                <a:solidFill>
                  <a:srgbClr val="FFFF00"/>
                </a:solidFill>
                <a:latin typeface="Monotype Corsiva" pitchFamily="66" charset="0"/>
              </a:rPr>
              <a:t>Zdawalność tego zadania to </a:t>
            </a:r>
            <a:r>
              <a:rPr lang="pl-PL" sz="3200" dirty="0" smtClean="0">
                <a:solidFill>
                  <a:srgbClr val="FFFF00"/>
                </a:solidFill>
                <a:latin typeface="Monotype Corsiva" pitchFamily="66" charset="0"/>
              </a:rPr>
              <a:t>46</a:t>
            </a:r>
            <a:r>
              <a:rPr lang="pl-PL" sz="3200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pl-PL" sz="3200" dirty="0" smtClean="0">
                <a:solidFill>
                  <a:srgbClr val="FFFF00"/>
                </a:solidFill>
                <a:latin typeface="Monotype Corsiva" pitchFamily="66" charset="0"/>
              </a:rPr>
              <a:t>%.</a:t>
            </a:r>
          </a:p>
          <a:p>
            <a:pPr algn="ctr"/>
            <a:endParaRPr lang="pl-PL" sz="16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pl-PL" sz="3200" dirty="0" smtClean="0">
                <a:solidFill>
                  <a:srgbClr val="FF0000"/>
                </a:solidFill>
                <a:latin typeface="Monotype Corsiva" pitchFamily="66" charset="0"/>
              </a:rPr>
              <a:t>Najłatwiejszym, zadanie numer </a:t>
            </a:r>
            <a:r>
              <a:rPr lang="pl-PL" sz="3200" dirty="0" smtClean="0">
                <a:solidFill>
                  <a:srgbClr val="FF0000"/>
                </a:solidFill>
                <a:latin typeface="Monotype Corsiva" pitchFamily="66" charset="0"/>
              </a:rPr>
              <a:t>18</a:t>
            </a:r>
            <a:r>
              <a:rPr lang="pl-PL" sz="3200" dirty="0" smtClean="0">
                <a:solidFill>
                  <a:srgbClr val="FF0000"/>
                </a:solidFill>
                <a:latin typeface="Monotype Corsiva" pitchFamily="66" charset="0"/>
              </a:rPr>
              <a:t>.</a:t>
            </a:r>
            <a:endParaRPr lang="pl-PL" sz="32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pl-PL" sz="2800" dirty="0" smtClean="0">
                <a:solidFill>
                  <a:schemeClr val="bg1"/>
                </a:solidFill>
                <a:latin typeface="Monotype Corsiva" pitchFamily="66" charset="0"/>
              </a:rPr>
              <a:t>„</a:t>
            </a:r>
            <a:r>
              <a:rPr lang="pl-PL" sz="2800" i="1" u="sng" dirty="0" smtClean="0">
                <a:solidFill>
                  <a:schemeClr val="bg1"/>
                </a:solidFill>
                <a:latin typeface="Monotype Corsiva" pitchFamily="66" charset="0"/>
              </a:rPr>
              <a:t> Ile jest pieniędzy na rysunku poniżej</a:t>
            </a:r>
            <a:r>
              <a:rPr lang="pl-PL" sz="2800" i="1" u="sng" dirty="0" smtClean="0">
                <a:solidFill>
                  <a:schemeClr val="bg1"/>
                </a:solidFill>
                <a:latin typeface="Monotype Corsiva" pitchFamily="66" charset="0"/>
              </a:rPr>
              <a:t>?</a:t>
            </a:r>
            <a:endParaRPr lang="pl-PL" sz="28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r>
              <a:rPr lang="pl-PL" sz="3200" i="1" dirty="0" smtClean="0"/>
              <a:t> </a:t>
            </a:r>
            <a:endParaRPr lang="pl-PL" sz="3200" dirty="0" smtClean="0"/>
          </a:p>
          <a:p>
            <a:pPr algn="ctr"/>
            <a:endParaRPr lang="pl-PL" sz="32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16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r>
              <a:rPr lang="pl-PL" sz="3200" dirty="0" smtClean="0">
                <a:solidFill>
                  <a:srgbClr val="FFFF00"/>
                </a:solidFill>
                <a:latin typeface="Monotype Corsiva" pitchFamily="66" charset="0"/>
              </a:rPr>
              <a:t>Zdawalność </a:t>
            </a:r>
            <a:r>
              <a:rPr lang="pl-PL" sz="3200" dirty="0" smtClean="0">
                <a:solidFill>
                  <a:srgbClr val="FFFF00"/>
                </a:solidFill>
                <a:latin typeface="Monotype Corsiva" pitchFamily="66" charset="0"/>
              </a:rPr>
              <a:t>tego zadania do </a:t>
            </a:r>
            <a:r>
              <a:rPr lang="pl-PL" sz="3200" dirty="0" smtClean="0">
                <a:solidFill>
                  <a:srgbClr val="FFFF00"/>
                </a:solidFill>
                <a:latin typeface="Monotype Corsiva" pitchFamily="66" charset="0"/>
              </a:rPr>
              <a:t>96</a:t>
            </a:r>
            <a:r>
              <a:rPr lang="pl-PL" sz="3200" dirty="0" smtClean="0">
                <a:solidFill>
                  <a:srgbClr val="FFFF00"/>
                </a:solidFill>
                <a:latin typeface="Monotype Corsiva" pitchFamily="66" charset="0"/>
              </a:rPr>
              <a:t>%</a:t>
            </a:r>
            <a:endParaRPr lang="pl-PL" sz="3200" dirty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4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" name="Obraz 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581128"/>
            <a:ext cx="1394460" cy="860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8640"/>
            <a:ext cx="1028055" cy="1028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683568" y="1412776"/>
            <a:ext cx="784887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200" dirty="0" smtClean="0">
                <a:solidFill>
                  <a:srgbClr val="FFFF00"/>
                </a:solidFill>
                <a:latin typeface="Monotype Corsiva" pitchFamily="66" charset="0"/>
              </a:rPr>
              <a:t>Maksymalną ilość 20 </a:t>
            </a:r>
            <a:r>
              <a:rPr lang="pl-PL" sz="4200" dirty="0" smtClean="0">
                <a:solidFill>
                  <a:srgbClr val="FFFF00"/>
                </a:solidFill>
                <a:latin typeface="Monotype Corsiva" pitchFamily="66" charset="0"/>
              </a:rPr>
              <a:t>punktów uzyskali:</a:t>
            </a:r>
          </a:p>
          <a:p>
            <a:pPr algn="ctr"/>
            <a:endParaRPr lang="pl-PL" sz="28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r>
              <a:rPr lang="pl-PL" sz="3200" dirty="0" smtClean="0">
                <a:solidFill>
                  <a:srgbClr val="FF0000"/>
                </a:solidFill>
                <a:latin typeface="Monotype Corsiva" pitchFamily="66" charset="0"/>
              </a:rPr>
              <a:t>Lubosz Bogus </a:t>
            </a:r>
            <a:r>
              <a:rPr lang="pl-PL" sz="3200" dirty="0" smtClean="0">
                <a:solidFill>
                  <a:schemeClr val="bg1"/>
                </a:solidFill>
                <a:latin typeface="Monotype Corsiva" pitchFamily="66" charset="0"/>
              </a:rPr>
              <a:t>uczeń klasy I </a:t>
            </a:r>
            <a:r>
              <a:rPr lang="pl-PL" sz="3200" dirty="0" smtClean="0">
                <a:solidFill>
                  <a:schemeClr val="bg1"/>
                </a:solidFill>
                <a:latin typeface="Monotype Corsiva" pitchFamily="66" charset="0"/>
              </a:rPr>
              <a:t>ze Szkoły Podstawowej w Wolborzu, </a:t>
            </a:r>
            <a:r>
              <a:rPr lang="pl-PL" sz="3200" dirty="0" smtClean="0">
                <a:solidFill>
                  <a:srgbClr val="FF0000"/>
                </a:solidFill>
                <a:latin typeface="Monotype Corsiva" pitchFamily="66" charset="0"/>
              </a:rPr>
              <a:t>Marcin Mantyk </a:t>
            </a:r>
            <a:r>
              <a:rPr lang="pl-PL" sz="3200" dirty="0" smtClean="0">
                <a:solidFill>
                  <a:schemeClr val="bg1"/>
                </a:solidFill>
                <a:latin typeface="Monotype Corsiva" pitchFamily="66" charset="0"/>
              </a:rPr>
              <a:t>uczeń klasy II </a:t>
            </a:r>
            <a:r>
              <a:rPr lang="pl-PL" sz="3200" dirty="0" smtClean="0">
                <a:solidFill>
                  <a:schemeClr val="bg1"/>
                </a:solidFill>
                <a:latin typeface="Monotype Corsiva" pitchFamily="66" charset="0"/>
              </a:rPr>
              <a:t>ze Szkoły Podstawowej nr 10 w Piotrkowie Trybunalskim oraz </a:t>
            </a:r>
            <a:r>
              <a:rPr lang="pl-PL" sz="3200" dirty="0" smtClean="0">
                <a:solidFill>
                  <a:srgbClr val="FF0000"/>
                </a:solidFill>
                <a:latin typeface="Monotype Corsiva" pitchFamily="66" charset="0"/>
              </a:rPr>
              <a:t>Jakub </a:t>
            </a:r>
            <a:r>
              <a:rPr lang="pl-PL" sz="3200" dirty="0" smtClean="0">
                <a:solidFill>
                  <a:srgbClr val="FF0000"/>
                </a:solidFill>
                <a:latin typeface="Monotype Corsiva" pitchFamily="66" charset="0"/>
              </a:rPr>
              <a:t>Jakubowski </a:t>
            </a:r>
            <a:r>
              <a:rPr lang="pl-PL" sz="3200" dirty="0" smtClean="0">
                <a:solidFill>
                  <a:schemeClr val="bg1"/>
                </a:solidFill>
                <a:latin typeface="Monotype Corsiva" pitchFamily="66" charset="0"/>
              </a:rPr>
              <a:t>uczeń klasy III ze </a:t>
            </a:r>
            <a:r>
              <a:rPr lang="pl-PL" sz="3200" dirty="0" smtClean="0">
                <a:solidFill>
                  <a:schemeClr val="bg1"/>
                </a:solidFill>
                <a:latin typeface="Monotype Corsiva" pitchFamily="66" charset="0"/>
              </a:rPr>
              <a:t>Szkoły Podstawowej nr 5 z Oddziałem Integracyjnym w Piotrkowie </a:t>
            </a:r>
            <a:r>
              <a:rPr lang="pl-PL" sz="3200" dirty="0" smtClean="0">
                <a:solidFill>
                  <a:schemeClr val="bg1"/>
                </a:solidFill>
                <a:latin typeface="Monotype Corsiva" pitchFamily="66" charset="0"/>
              </a:rPr>
              <a:t>Trybunalskim.</a:t>
            </a:r>
            <a:endParaRPr lang="pl-PL" sz="3200" dirty="0">
              <a:solidFill>
                <a:schemeClr val="bg1"/>
              </a:solidFill>
              <a:latin typeface="Monotype Corsiva" pitchFamily="66" charset="0"/>
            </a:endParaRPr>
          </a:p>
          <a:p>
            <a:pPr algn="ctr"/>
            <a:endParaRPr lang="pl-PL" sz="4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9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1028055" cy="1028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259632" y="980728"/>
            <a:ext cx="6336704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500" dirty="0" smtClean="0">
                <a:solidFill>
                  <a:srgbClr val="00B050"/>
                </a:solidFill>
                <a:latin typeface="Monotype Corsiva" pitchFamily="66" charset="0"/>
              </a:rPr>
              <a:t>Do etapu finałowego dostało się</a:t>
            </a:r>
          </a:p>
          <a:p>
            <a:pPr algn="ctr"/>
            <a:r>
              <a:rPr lang="pl-PL" sz="3500" dirty="0" smtClean="0">
                <a:solidFill>
                  <a:srgbClr val="00B050"/>
                </a:solidFill>
                <a:latin typeface="Monotype Corsiva" pitchFamily="66" charset="0"/>
              </a:rPr>
              <a:t>22 uczniów </a:t>
            </a:r>
            <a:r>
              <a:rPr lang="pl-PL" sz="3500" dirty="0" smtClean="0">
                <a:solidFill>
                  <a:srgbClr val="00B050"/>
                </a:solidFill>
                <a:latin typeface="Monotype Corsiva" pitchFamily="66" charset="0"/>
              </a:rPr>
              <a:t>z 8 szkół podstawowych w tym </a:t>
            </a:r>
            <a:r>
              <a:rPr lang="pl-PL" sz="3500" dirty="0" smtClean="0">
                <a:solidFill>
                  <a:srgbClr val="00B050"/>
                </a:solidFill>
                <a:latin typeface="Monotype Corsiva" pitchFamily="66" charset="0"/>
              </a:rPr>
              <a:t>4 </a:t>
            </a:r>
            <a:r>
              <a:rPr lang="pl-PL" sz="3500" dirty="0" smtClean="0">
                <a:solidFill>
                  <a:srgbClr val="00B050"/>
                </a:solidFill>
                <a:latin typeface="Monotype Corsiva" pitchFamily="66" charset="0"/>
              </a:rPr>
              <a:t>piotrkowskich</a:t>
            </a:r>
          </a:p>
          <a:p>
            <a:pPr algn="ctr"/>
            <a:r>
              <a:rPr lang="pl-PL" sz="3500" dirty="0" smtClean="0">
                <a:solidFill>
                  <a:srgbClr val="00B050"/>
                </a:solidFill>
                <a:latin typeface="Monotype Corsiva" pitchFamily="66" charset="0"/>
              </a:rPr>
              <a:t>oraz </a:t>
            </a:r>
            <a:r>
              <a:rPr lang="pl-PL" sz="3500" dirty="0" smtClean="0">
                <a:solidFill>
                  <a:srgbClr val="00B050"/>
                </a:solidFill>
                <a:latin typeface="Monotype Corsiva" pitchFamily="66" charset="0"/>
              </a:rPr>
              <a:t>1 powiatowej.</a:t>
            </a:r>
            <a:endParaRPr lang="pl-PL" sz="3500" dirty="0" smtClean="0"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endParaRPr lang="pl-PL" sz="3500" dirty="0" smtClean="0"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r>
              <a:rPr lang="pl-PL" sz="35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Warunkiem dostania się do etapu finałowego było uzyskanie</a:t>
            </a:r>
          </a:p>
          <a:p>
            <a:pPr algn="ctr"/>
            <a:r>
              <a:rPr lang="pl-PL" sz="35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co najmniej 16 punktów, czyli</a:t>
            </a:r>
          </a:p>
          <a:p>
            <a:pPr algn="ctr"/>
            <a:r>
              <a:rPr lang="pl-PL" sz="35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co najmniej 80% wszystkich punktów.</a:t>
            </a:r>
            <a:endParaRPr lang="pl-PL" sz="3500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9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1028055" cy="1028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331640" y="1556792"/>
            <a:ext cx="63367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>
                <a:solidFill>
                  <a:srgbClr val="00B050"/>
                </a:solidFill>
                <a:latin typeface="Monotype Corsiva" pitchFamily="66" charset="0"/>
              </a:rPr>
              <a:t>Najliczniejsza grupa</a:t>
            </a:r>
          </a:p>
          <a:p>
            <a:pPr algn="ctr"/>
            <a:r>
              <a:rPr lang="pl-PL" sz="4000" dirty="0" smtClean="0">
                <a:solidFill>
                  <a:srgbClr val="00B050"/>
                </a:solidFill>
                <a:latin typeface="Monotype Corsiva" pitchFamily="66" charset="0"/>
              </a:rPr>
              <a:t>w etapie finałowym to grupa </a:t>
            </a:r>
            <a:r>
              <a:rPr lang="pl-PL" sz="4000" dirty="0" smtClean="0">
                <a:solidFill>
                  <a:srgbClr val="00B050"/>
                </a:solidFill>
                <a:latin typeface="Monotype Corsiva" pitchFamily="66" charset="0"/>
              </a:rPr>
              <a:t>ze:</a:t>
            </a:r>
            <a:endParaRPr lang="pl-PL" sz="4000" dirty="0" smtClean="0"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r>
              <a:rPr lang="pl-PL" sz="40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Szkoły </a:t>
            </a:r>
            <a:r>
              <a:rPr lang="pl-PL" sz="40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Podstawowej</a:t>
            </a:r>
          </a:p>
          <a:p>
            <a:pPr algn="ctr"/>
            <a:r>
              <a:rPr lang="pl-PL" sz="40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n</a:t>
            </a:r>
            <a:r>
              <a:rPr lang="pl-PL" sz="400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r  16 z Piotrkowa Trybunalskiego</a:t>
            </a:r>
          </a:p>
          <a:p>
            <a:pPr algn="ctr"/>
            <a:r>
              <a:rPr lang="pl-PL" sz="4000" dirty="0" smtClean="0">
                <a:solidFill>
                  <a:srgbClr val="FF0000"/>
                </a:solidFill>
                <a:latin typeface="Monotype Corsiva" pitchFamily="66" charset="0"/>
              </a:rPr>
              <a:t>7 uczniów</a:t>
            </a:r>
            <a:endParaRPr lang="pl-PL" sz="4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9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1028055" cy="1028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2123728" y="548680"/>
            <a:ext cx="5400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500" dirty="0" smtClean="0">
                <a:solidFill>
                  <a:srgbClr val="FFFF00"/>
                </a:solidFill>
                <a:latin typeface="Monotype Corsiva" pitchFamily="66" charset="0"/>
              </a:rPr>
              <a:t>Dalsza część prezentacji</a:t>
            </a:r>
          </a:p>
          <a:p>
            <a:pPr algn="ctr"/>
            <a:r>
              <a:rPr lang="pl-PL" sz="3500" dirty="0" smtClean="0">
                <a:solidFill>
                  <a:srgbClr val="FFFF00"/>
                </a:solidFill>
                <a:latin typeface="Monotype Corsiva" pitchFamily="66" charset="0"/>
              </a:rPr>
              <a:t>po części pisemnej</a:t>
            </a:r>
            <a:endParaRPr lang="pl-PL" sz="35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1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1028055" cy="1028055"/>
          </a:xfrm>
          <a:prstGeom prst="rect">
            <a:avLst/>
          </a:prstGeom>
          <a:noFill/>
        </p:spPr>
      </p:pic>
      <p:pic>
        <p:nvPicPr>
          <p:cNvPr id="12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1916832"/>
            <a:ext cx="4392488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403648" y="620688"/>
            <a:ext cx="633670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Do etapu finałowego przystąpiło</a:t>
            </a:r>
          </a:p>
          <a:p>
            <a:pPr algn="ctr"/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22 </a:t>
            </a:r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uczniów, w tym </a:t>
            </a:r>
          </a:p>
          <a:p>
            <a:pPr marL="742950" indent="-742950" algn="ctr"/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1 </a:t>
            </a:r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z </a:t>
            </a:r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klasy I, 5 z klas II, 16 </a:t>
            </a:r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z klas </a:t>
            </a:r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III</a:t>
            </a:r>
            <a:endParaRPr lang="pl-PL" sz="36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marL="742950" indent="-742950" algn="ctr"/>
            <a:endParaRPr lang="pl-PL" sz="36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marL="742950" indent="-742950" algn="ctr"/>
            <a:r>
              <a:rPr lang="pl-PL" sz="3600" dirty="0" smtClean="0">
                <a:solidFill>
                  <a:srgbClr val="FF0000"/>
                </a:solidFill>
                <a:latin typeface="Monotype Corsiva" pitchFamily="66" charset="0"/>
              </a:rPr>
              <a:t>z </a:t>
            </a:r>
            <a:r>
              <a:rPr lang="pl-PL" sz="3600" dirty="0" smtClean="0">
                <a:solidFill>
                  <a:srgbClr val="FF0000"/>
                </a:solidFill>
                <a:latin typeface="Monotype Corsiva" pitchFamily="66" charset="0"/>
              </a:rPr>
              <a:t>5 </a:t>
            </a:r>
            <a:r>
              <a:rPr lang="pl-PL" sz="3600" dirty="0" smtClean="0">
                <a:solidFill>
                  <a:srgbClr val="FF0000"/>
                </a:solidFill>
                <a:latin typeface="Monotype Corsiva" pitchFamily="66" charset="0"/>
              </a:rPr>
              <a:t>szkół podstawowych, w tym</a:t>
            </a:r>
          </a:p>
          <a:p>
            <a:pPr marL="742950" indent="-742950" algn="ctr"/>
            <a:r>
              <a:rPr lang="pl-PL" sz="3600" dirty="0" smtClean="0">
                <a:solidFill>
                  <a:srgbClr val="FF0000"/>
                </a:solidFill>
                <a:latin typeface="Monotype Corsiva" pitchFamily="66" charset="0"/>
              </a:rPr>
              <a:t>4 </a:t>
            </a:r>
            <a:r>
              <a:rPr lang="pl-PL" sz="3600" dirty="0" smtClean="0">
                <a:solidFill>
                  <a:srgbClr val="FF0000"/>
                </a:solidFill>
                <a:latin typeface="Monotype Corsiva" pitchFamily="66" charset="0"/>
              </a:rPr>
              <a:t>piotrkowskich </a:t>
            </a:r>
            <a:r>
              <a:rPr lang="pl-PL" sz="3600" dirty="0" smtClean="0">
                <a:solidFill>
                  <a:srgbClr val="FF0000"/>
                </a:solidFill>
                <a:latin typeface="Monotype Corsiva" pitchFamily="66" charset="0"/>
              </a:rPr>
              <a:t>oraz </a:t>
            </a:r>
            <a:r>
              <a:rPr lang="pl-PL" sz="3600" dirty="0" smtClean="0">
                <a:solidFill>
                  <a:srgbClr val="FF0000"/>
                </a:solidFill>
                <a:latin typeface="Monotype Corsiva" pitchFamily="66" charset="0"/>
              </a:rPr>
              <a:t>1 powiatowej</a:t>
            </a:r>
            <a:endParaRPr lang="pl-PL" sz="36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marL="742950" indent="-742950" algn="ctr"/>
            <a:endParaRPr lang="pl-PL" sz="36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marL="742950" indent="-742950" algn="ctr"/>
            <a:r>
              <a:rPr lang="pl-PL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Średni wynik punktowy to </a:t>
            </a:r>
            <a:r>
              <a:rPr lang="pl-PL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13,86 </a:t>
            </a:r>
            <a:r>
              <a:rPr lang="pl-PL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co daje </a:t>
            </a:r>
            <a:r>
              <a:rPr lang="pl-PL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49,50 </a:t>
            </a:r>
            <a:r>
              <a:rPr lang="pl-PL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% </a:t>
            </a:r>
            <a:r>
              <a:rPr lang="pl-PL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wszystkich punktów do zdobycia.</a:t>
            </a:r>
            <a:r>
              <a:rPr lang="pl-PL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 </a:t>
            </a:r>
            <a:endParaRPr lang="pl-PL" sz="4400" dirty="0">
              <a:solidFill>
                <a:schemeClr val="tx2">
                  <a:lumMod val="40000"/>
                  <a:lumOff val="6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pic>
        <p:nvPicPr>
          <p:cNvPr id="8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1028055" cy="1028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331640" y="1052736"/>
            <a:ext cx="6336704" cy="579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solidFill>
                  <a:srgbClr val="FF0000"/>
                </a:solidFill>
                <a:latin typeface="Monotype Corsiva" pitchFamily="66" charset="0"/>
              </a:rPr>
              <a:t>Najtrudniejszym zadanie okazało się</a:t>
            </a:r>
          </a:p>
          <a:p>
            <a:pPr algn="ctr"/>
            <a:r>
              <a:rPr lang="pl-PL" sz="2800" dirty="0" smtClean="0">
                <a:solidFill>
                  <a:srgbClr val="FF0000"/>
                </a:solidFill>
                <a:latin typeface="Monotype Corsiva" pitchFamily="66" charset="0"/>
              </a:rPr>
              <a:t>zadanie numer </a:t>
            </a:r>
            <a:r>
              <a:rPr lang="pl-PL" sz="2800" dirty="0" smtClean="0">
                <a:solidFill>
                  <a:srgbClr val="FF0000"/>
                </a:solidFill>
                <a:latin typeface="Monotype Corsiva" pitchFamily="66" charset="0"/>
              </a:rPr>
              <a:t>5.</a:t>
            </a:r>
            <a:endParaRPr lang="pl-PL" sz="28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pl-PL" sz="3200" dirty="0" smtClean="0">
                <a:solidFill>
                  <a:schemeClr val="bg1"/>
                </a:solidFill>
                <a:latin typeface="Monotype Corsiva" pitchFamily="66" charset="0"/>
              </a:rPr>
              <a:t>„</a:t>
            </a:r>
            <a:r>
              <a:rPr lang="pl-PL" sz="2400" dirty="0" smtClean="0">
                <a:solidFill>
                  <a:schemeClr val="bg1"/>
                </a:solidFill>
                <a:latin typeface="Monotype Corsiva" pitchFamily="66" charset="0"/>
              </a:rPr>
              <a:t>Jaki jest wynik </a:t>
            </a:r>
            <a:r>
              <a:rPr lang="pl-PL" sz="2400" dirty="0" smtClean="0">
                <a:solidFill>
                  <a:schemeClr val="bg1"/>
                </a:solidFill>
                <a:latin typeface="Monotype Corsiva" pitchFamily="66" charset="0"/>
              </a:rPr>
              <a:t>działania”    </a:t>
            </a:r>
            <a:endParaRPr lang="pl-PL" sz="24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endParaRPr lang="pl-PL" sz="28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endParaRPr lang="pl-PL" sz="20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algn="ctr"/>
            <a:r>
              <a:rPr lang="pl-PL" sz="2800" dirty="0" smtClean="0">
                <a:solidFill>
                  <a:srgbClr val="FFFF00"/>
                </a:solidFill>
                <a:latin typeface="Monotype Corsiva" pitchFamily="66" charset="0"/>
              </a:rPr>
              <a:t>Zdawalność tego zadania to </a:t>
            </a:r>
            <a:r>
              <a:rPr lang="pl-PL" sz="2800" dirty="0" smtClean="0">
                <a:solidFill>
                  <a:srgbClr val="FFFF00"/>
                </a:solidFill>
                <a:latin typeface="Monotype Corsiva" pitchFamily="66" charset="0"/>
              </a:rPr>
              <a:t>18,18 </a:t>
            </a:r>
            <a:r>
              <a:rPr lang="pl-PL" sz="2800" dirty="0" smtClean="0">
                <a:solidFill>
                  <a:srgbClr val="FFFF00"/>
                </a:solidFill>
                <a:latin typeface="Monotype Corsiva" pitchFamily="66" charset="0"/>
              </a:rPr>
              <a:t>% </a:t>
            </a:r>
            <a:r>
              <a:rPr lang="pl-PL" sz="2800" dirty="0" smtClean="0">
                <a:solidFill>
                  <a:srgbClr val="FFFF00"/>
                </a:solidFill>
                <a:latin typeface="Monotype Corsiva" pitchFamily="66" charset="0"/>
              </a:rPr>
              <a:t>.</a:t>
            </a:r>
          </a:p>
          <a:p>
            <a:pPr algn="ctr"/>
            <a:endParaRPr lang="pl-PL" sz="105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pl-PL" sz="2800" dirty="0" smtClean="0">
                <a:solidFill>
                  <a:srgbClr val="FF0000"/>
                </a:solidFill>
                <a:latin typeface="Monotype Corsiva" pitchFamily="66" charset="0"/>
              </a:rPr>
              <a:t>Najłatwiejszym, zadanie numer  </a:t>
            </a:r>
            <a:r>
              <a:rPr lang="pl-PL" sz="2800" dirty="0" smtClean="0">
                <a:solidFill>
                  <a:srgbClr val="FF0000"/>
                </a:solidFill>
                <a:latin typeface="Monotype Corsiva" pitchFamily="66" charset="0"/>
              </a:rPr>
              <a:t>3.</a:t>
            </a:r>
            <a:endParaRPr lang="pl-PL" sz="28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pl-PL" sz="2400" dirty="0" smtClean="0">
                <a:solidFill>
                  <a:schemeClr val="bg1"/>
                </a:solidFill>
                <a:latin typeface="Monotype Corsiva" pitchFamily="66" charset="0"/>
              </a:rPr>
              <a:t>„ </a:t>
            </a:r>
            <a:r>
              <a:rPr lang="pl-PL" sz="2400" i="1" dirty="0" smtClean="0">
                <a:solidFill>
                  <a:schemeClr val="bg1"/>
                </a:solidFill>
                <a:latin typeface="Monotype Corsiva" pitchFamily="66" charset="0"/>
              </a:rPr>
              <a:t>Mama dla swojej rodziny przygotowała 34 kanapki. Mama zjadła 3 kanapki, tata o 4 kanapki więcej od mamy. Dzieci po 6 kanapek. Ile było dzieci</a:t>
            </a:r>
            <a:r>
              <a:rPr lang="pl-PL" sz="2400" i="1" dirty="0" smtClean="0">
                <a:solidFill>
                  <a:schemeClr val="bg1"/>
                </a:solidFill>
                <a:latin typeface="Monotype Corsiva" pitchFamily="66" charset="0"/>
              </a:rPr>
              <a:t>?”</a:t>
            </a:r>
            <a:endParaRPr lang="pl-PL" sz="28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algn="ctr"/>
            <a:endParaRPr lang="pl-PL" sz="14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r>
              <a:rPr lang="pl-PL" sz="2800" dirty="0" smtClean="0">
                <a:solidFill>
                  <a:srgbClr val="FFFF00"/>
                </a:solidFill>
                <a:latin typeface="Monotype Corsiva" pitchFamily="66" charset="0"/>
              </a:rPr>
              <a:t>Zdawalność </a:t>
            </a:r>
            <a:r>
              <a:rPr lang="pl-PL" sz="2800" dirty="0" smtClean="0">
                <a:solidFill>
                  <a:srgbClr val="FFFF00"/>
                </a:solidFill>
                <a:latin typeface="Monotype Corsiva" pitchFamily="66" charset="0"/>
              </a:rPr>
              <a:t>tego zadania to 24%.</a:t>
            </a:r>
            <a:endParaRPr lang="pl-PL" sz="2800" dirty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4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2564904"/>
            <a:ext cx="417646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60648"/>
            <a:ext cx="1028055" cy="1028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Bezpłatny wektor matematyczny i geometryczny wektor tła w gradientowym niebieskim remiksie edukacyjny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25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403648" y="332656"/>
            <a:ext cx="633670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Wszystkim serdecznie</a:t>
            </a:r>
          </a:p>
          <a:p>
            <a:pPr algn="ctr"/>
            <a:r>
              <a:rPr lang="pl-PL" sz="3600" dirty="0" smtClean="0">
                <a:solidFill>
                  <a:schemeClr val="bg1"/>
                </a:solidFill>
                <a:latin typeface="Monotype Corsiva" pitchFamily="66" charset="0"/>
              </a:rPr>
              <a:t>dziękujemy za udział w konkursie</a:t>
            </a:r>
          </a:p>
          <a:p>
            <a:pPr algn="ctr"/>
            <a:endParaRPr lang="pl-PL" sz="36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3600" dirty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36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3600" dirty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endParaRPr lang="pl-PL" sz="36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algn="ctr"/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i już teraz zapraszamy wszystkich </a:t>
            </a:r>
          </a:p>
          <a:p>
            <a:pPr algn="ctr"/>
            <a:r>
              <a:rPr lang="pl-PL" sz="3600" dirty="0">
                <a:solidFill>
                  <a:srgbClr val="FFFF00"/>
                </a:solidFill>
                <a:latin typeface="Monotype Corsiva" pitchFamily="66" charset="0"/>
              </a:rPr>
              <a:t>z</a:t>
            </a:r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a rok</a:t>
            </a:r>
          </a:p>
          <a:p>
            <a:pPr algn="ctr"/>
            <a:r>
              <a:rPr lang="pl-PL" sz="3600" dirty="0" smtClean="0">
                <a:solidFill>
                  <a:srgbClr val="FFFF00"/>
                </a:solidFill>
                <a:latin typeface="Monotype Corsiva" pitchFamily="66" charset="0"/>
              </a:rPr>
              <a:t>a w szczególności nasze </a:t>
            </a:r>
            <a:r>
              <a:rPr lang="pl-PL" sz="3600" dirty="0" smtClean="0">
                <a:solidFill>
                  <a:srgbClr val="FF0000"/>
                </a:solidFill>
                <a:latin typeface="Monotype Corsiva" pitchFamily="66" charset="0"/>
              </a:rPr>
              <a:t>MATEMATYCZNE </a:t>
            </a:r>
            <a:r>
              <a:rPr lang="pl-PL" sz="3600" dirty="0" smtClean="0">
                <a:solidFill>
                  <a:srgbClr val="FF0000"/>
                </a:solidFill>
                <a:latin typeface="Monotype Corsiva" pitchFamily="66" charset="0"/>
              </a:rPr>
              <a:t>BYSTRZAKI</a:t>
            </a:r>
            <a:r>
              <a:rPr lang="pl-PL" sz="44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pl-PL" sz="4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6388" name="Picture 4" descr="https://zsp3.piotrkow.pl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32657"/>
            <a:ext cx="936104" cy="895404"/>
          </a:xfrm>
          <a:prstGeom prst="rect">
            <a:avLst/>
          </a:prstGeom>
          <a:noFill/>
        </p:spPr>
      </p:pic>
      <p:pic>
        <p:nvPicPr>
          <p:cNvPr id="9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1028055" cy="1028055"/>
          </a:xfrm>
          <a:prstGeom prst="rect">
            <a:avLst/>
          </a:prstGeom>
          <a:noFill/>
        </p:spPr>
      </p:pic>
      <p:pic>
        <p:nvPicPr>
          <p:cNvPr id="10" name="Picture 2" descr="D:\''Szkoła''\''Rok szkolny 2024.2025''\Matematyka\Konkurs matemateczny - MATEMATYCZNE BYSTRZAKI - pierwsza edycja\Etap szkolny\Logo konkurs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628800"/>
            <a:ext cx="2592288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363</Words>
  <Application>Microsoft Office PowerPoint</Application>
  <PresentationFormat>Pokaz na ekranie (4:3)</PresentationFormat>
  <Paragraphs>81</Paragraphs>
  <Slides>12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Wojciech Rzeźnik</dc:creator>
  <cp:lastModifiedBy>Wojciech Rzeźnik</cp:lastModifiedBy>
  <cp:revision>26</cp:revision>
  <dcterms:created xsi:type="dcterms:W3CDTF">2024-04-07T16:56:24Z</dcterms:created>
  <dcterms:modified xsi:type="dcterms:W3CDTF">2025-04-13T19:12:37Z</dcterms:modified>
</cp:coreProperties>
</file>