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1" r:id="rId3"/>
    <p:sldId id="263" r:id="rId4"/>
    <p:sldId id="265" r:id="rId5"/>
    <p:sldId id="267" r:id="rId6"/>
    <p:sldId id="269" r:id="rId7"/>
    <p:sldId id="271" r:id="rId8"/>
    <p:sldId id="273" r:id="rId9"/>
    <p:sldId id="275" r:id="rId10"/>
    <p:sldId id="278" r:id="rId11"/>
    <p:sldId id="280" r:id="rId12"/>
    <p:sldId id="282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5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7C751-B158-436B-806F-588F8F1EE6AD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BF4BB-87CF-4793-9EA1-C000468EC86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8635F-920F-4C11-874A-719761228883}" type="datetimeFigureOut">
              <a:rPr lang="pl-PL" smtClean="0"/>
              <a:pPr/>
              <a:t>01.02.2025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75656" y="404664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 smtClean="0">
                <a:solidFill>
                  <a:srgbClr val="FF0000"/>
                </a:solidFill>
                <a:latin typeface="Monotype Corsiva" pitchFamily="66" charset="0"/>
              </a:rPr>
              <a:t>Konkurs matematyczny</a:t>
            </a:r>
            <a:endParaRPr lang="pl-PL" sz="5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1484784"/>
            <a:ext cx="5040560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75656" y="404665"/>
            <a:ext cx="6336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Konkurs przeznaczony</a:t>
            </a:r>
          </a:p>
          <a:p>
            <a:pPr algn="ctr"/>
            <a:r>
              <a:rPr lang="pl-PL" sz="4000" dirty="0">
                <a:solidFill>
                  <a:srgbClr val="FF0000"/>
                </a:solidFill>
                <a:latin typeface="Monotype Corsiva" pitchFamily="66" charset="0"/>
              </a:rPr>
              <a:t>j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est dla uczniów klas</a:t>
            </a: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VI – VIII szkół podstawowych   i odbywa się w dwóch etapach:</a:t>
            </a:r>
            <a:endParaRPr lang="pl-PL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1115616" y="3933056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FFFF00"/>
                </a:solidFill>
                <a:latin typeface="Monotype Corsiva" pitchFamily="66" charset="0"/>
              </a:rPr>
              <a:t>Etap</a:t>
            </a:r>
          </a:p>
          <a:p>
            <a:pPr algn="ctr"/>
            <a:r>
              <a:rPr lang="pl-PL" sz="4800" b="1" dirty="0" smtClean="0">
                <a:solidFill>
                  <a:srgbClr val="FFFF00"/>
                </a:solidFill>
                <a:latin typeface="Monotype Corsiva" pitchFamily="66" charset="0"/>
              </a:rPr>
              <a:t>szkolny</a:t>
            </a:r>
            <a:endParaRPr lang="pl-PL" sz="48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716016" y="3933056"/>
            <a:ext cx="302433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00B050"/>
                </a:solidFill>
                <a:latin typeface="Monotype Corsiva" pitchFamily="66" charset="0"/>
              </a:rPr>
              <a:t>Etap </a:t>
            </a:r>
          </a:p>
          <a:p>
            <a:pPr algn="ctr"/>
            <a:r>
              <a:rPr lang="pl-PL" sz="5400" b="1" dirty="0">
                <a:solidFill>
                  <a:srgbClr val="00B050"/>
                </a:solidFill>
                <a:latin typeface="Monotype Corsiva" pitchFamily="66" charset="0"/>
              </a:rPr>
              <a:t>f</a:t>
            </a:r>
            <a:r>
              <a:rPr lang="pl-PL" sz="4800" b="1" dirty="0" smtClean="0">
                <a:solidFill>
                  <a:srgbClr val="00B050"/>
                </a:solidFill>
                <a:latin typeface="Monotype Corsiva" pitchFamily="66" charset="0"/>
              </a:rPr>
              <a:t>inałowy</a:t>
            </a:r>
            <a:endParaRPr lang="pl-PL" sz="48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20688"/>
            <a:ext cx="63367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Do etapu szkolnego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apisało się 102 uczniów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 13 szkół podstawowych</a:t>
            </a: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w tym 7 piotrkowskich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o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raz 6 powiatowych.</a:t>
            </a:r>
          </a:p>
          <a:p>
            <a:pPr algn="ctr"/>
            <a:endParaRPr lang="pl-PL" sz="40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W konkursie wzięło udział</a:t>
            </a: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97 uczniów (5 nieobecnych) </a:t>
            </a:r>
            <a:endParaRPr lang="pl-PL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92696"/>
            <a:ext cx="63367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Do konkursu przystąpiło:</a:t>
            </a:r>
          </a:p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12 uczniów z klas VI,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43 uczniów z klas VII</a:t>
            </a:r>
          </a:p>
          <a:p>
            <a:pPr algn="ctr"/>
            <a:r>
              <a:rPr lang="pl-PL" sz="4000" dirty="0">
                <a:solidFill>
                  <a:srgbClr val="FF0000"/>
                </a:solidFill>
                <a:latin typeface="Monotype Corsiva" pitchFamily="66" charset="0"/>
              </a:rPr>
              <a:t>o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raz 42 uczniów z klas VIII.</a:t>
            </a:r>
          </a:p>
          <a:p>
            <a:pPr algn="ctr"/>
            <a:endParaRPr lang="pl-PL" sz="4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Średni wynik punktowy to:</a:t>
            </a: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12 co daje 62% wszystkich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p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unktów do zdobycia. </a:t>
            </a:r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404664"/>
            <a:ext cx="633670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Najtrudniejszym zadaniem okazało się</a:t>
            </a:r>
          </a:p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zadanie numer 9.</a:t>
            </a:r>
          </a:p>
          <a:p>
            <a:pPr algn="ctr"/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„Oblicz </a:t>
            </a:r>
            <a:r>
              <a:rPr lang="pl-PL" sz="3200" dirty="0">
                <a:solidFill>
                  <a:schemeClr val="bg1"/>
                </a:solidFill>
                <a:latin typeface="Monotype Corsiva" pitchFamily="66" charset="0"/>
              </a:rPr>
              <a:t>wartość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wyrażenia        ’’</a:t>
            </a:r>
            <a:endParaRPr lang="pl-PL" sz="44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to 31 %.</a:t>
            </a:r>
          </a:p>
          <a:p>
            <a:pPr algn="ctr"/>
            <a:endParaRPr lang="pl-PL" sz="32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Najłatwiejszym, zadanie numer 20.</a:t>
            </a:r>
          </a:p>
          <a:p>
            <a:pPr algn="ctr"/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„Rzucamy </a:t>
            </a:r>
            <a:r>
              <a:rPr lang="pl-PL" sz="3200" dirty="0">
                <a:solidFill>
                  <a:schemeClr val="bg1"/>
                </a:solidFill>
                <a:latin typeface="Monotype Corsiva" pitchFamily="66" charset="0"/>
              </a:rPr>
              <a:t>raz symetryczną sześcienną kostką do gry. Jakie jest prawdopodobieństwo, że w rzucie tą kostką wypadnie liczba oczek większa od 1, ale mniejsza od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6?”</a:t>
            </a:r>
          </a:p>
          <a:p>
            <a:pPr algn="ctr"/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do 86%</a:t>
            </a:r>
            <a:endParaRPr lang="pl-PL" sz="32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8435" name="Picture 3" descr="C:\Users\wojte\OneDrive\Pulpit\Zrzut ekranu 2024-04-07 19483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412776"/>
            <a:ext cx="533304" cy="445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331640" y="1412776"/>
            <a:ext cx="633670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dirty="0" smtClean="0">
                <a:solidFill>
                  <a:srgbClr val="FFFF00"/>
                </a:solidFill>
                <a:latin typeface="Monotype Corsiva" pitchFamily="66" charset="0"/>
              </a:rPr>
              <a:t>Maksymalną ilość 20 punktów,</a:t>
            </a:r>
          </a:p>
          <a:p>
            <a:pPr algn="ctr"/>
            <a:r>
              <a:rPr lang="pl-PL" sz="4200" dirty="0" smtClean="0">
                <a:solidFill>
                  <a:srgbClr val="FFFF00"/>
                </a:solidFill>
                <a:latin typeface="Monotype Corsiva" pitchFamily="66" charset="0"/>
              </a:rPr>
              <a:t>uzyskał jako jedyny</a:t>
            </a:r>
          </a:p>
          <a:p>
            <a:pPr algn="ctr"/>
            <a:r>
              <a:rPr lang="pl-PL" sz="4200" dirty="0" smtClean="0">
                <a:solidFill>
                  <a:srgbClr val="FF0000"/>
                </a:solidFill>
                <a:latin typeface="Monotype Corsiva" pitchFamily="66" charset="0"/>
              </a:rPr>
              <a:t>uczeń klasy VII</a:t>
            </a:r>
          </a:p>
          <a:p>
            <a:pPr algn="ctr"/>
            <a:r>
              <a:rPr lang="pl-PL" sz="4200" dirty="0" smtClean="0">
                <a:solidFill>
                  <a:srgbClr val="00B0F0"/>
                </a:solidFill>
                <a:latin typeface="Monotype Corsiva" pitchFamily="66" charset="0"/>
              </a:rPr>
              <a:t>Igor Kobyłecki</a:t>
            </a:r>
          </a:p>
          <a:p>
            <a:pPr algn="ctr"/>
            <a:r>
              <a:rPr lang="pl-PL" sz="4200" dirty="0">
                <a:solidFill>
                  <a:srgbClr val="FF0000"/>
                </a:solidFill>
                <a:latin typeface="Monotype Corsiva" pitchFamily="66" charset="0"/>
              </a:rPr>
              <a:t>z</a:t>
            </a:r>
            <a:r>
              <a:rPr lang="pl-PL" sz="4200" dirty="0" smtClean="0">
                <a:solidFill>
                  <a:srgbClr val="FF0000"/>
                </a:solidFill>
                <a:latin typeface="Monotype Corsiva" pitchFamily="66" charset="0"/>
              </a:rPr>
              <a:t>e Szkoły </a:t>
            </a:r>
            <a:r>
              <a:rPr lang="pl-PL" sz="4200" dirty="0">
                <a:solidFill>
                  <a:srgbClr val="FF0000"/>
                </a:solidFill>
                <a:latin typeface="Monotype Corsiva" pitchFamily="66" charset="0"/>
              </a:rPr>
              <a:t>P</a:t>
            </a:r>
            <a:r>
              <a:rPr lang="pl-PL" sz="4200" dirty="0" smtClean="0">
                <a:solidFill>
                  <a:srgbClr val="FF0000"/>
                </a:solidFill>
                <a:latin typeface="Monotype Corsiva" pitchFamily="66" charset="0"/>
              </a:rPr>
              <a:t>odstawowej nr 2</a:t>
            </a:r>
          </a:p>
          <a:p>
            <a:pPr algn="ctr"/>
            <a:r>
              <a:rPr lang="pl-PL" sz="4200" dirty="0">
                <a:solidFill>
                  <a:srgbClr val="FF0000"/>
                </a:solidFill>
                <a:latin typeface="Monotype Corsiva" pitchFamily="66" charset="0"/>
              </a:rPr>
              <a:t>w</a:t>
            </a:r>
            <a:r>
              <a:rPr lang="pl-PL" sz="4200" dirty="0" smtClean="0">
                <a:solidFill>
                  <a:srgbClr val="FF0000"/>
                </a:solidFill>
                <a:latin typeface="Monotype Corsiva" pitchFamily="66" charset="0"/>
              </a:rPr>
              <a:t> Piotrkowie Trybunalskim</a:t>
            </a:r>
            <a:endParaRPr lang="pl-PL" sz="42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259632" y="980728"/>
            <a:ext cx="633670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Do etapu finałowego dostało się</a:t>
            </a:r>
          </a:p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21 uczniów z 8 szkół podstawowych w tym 5 piotrkowskich</a:t>
            </a:r>
          </a:p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oraz 3 powiatowych.</a:t>
            </a:r>
          </a:p>
          <a:p>
            <a:pPr algn="ctr"/>
            <a:endParaRPr lang="pl-PL" sz="3500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Warunkiem dostania się do etapu finałowego było uzyskanie</a:t>
            </a: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co najmniej 16 punktów, czyli</a:t>
            </a: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co najmniej 80% wszystkich punktów.</a:t>
            </a:r>
            <a:endParaRPr lang="pl-PL" sz="35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259632" y="980728"/>
            <a:ext cx="63367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Najliczniejsza grupa</a:t>
            </a:r>
          </a:p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w etapie finałowym to grupa z:</a:t>
            </a: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Milejowa,</a:t>
            </a:r>
          </a:p>
          <a:p>
            <a:pPr algn="ctr"/>
            <a:r>
              <a:rPr lang="pl-PL" sz="4000" dirty="0" smtClean="0">
                <a:solidFill>
                  <a:schemeClr val="bg1"/>
                </a:solidFill>
                <a:latin typeface="Monotype Corsiva" pitchFamily="66" charset="0"/>
              </a:rPr>
              <a:t>Moszczenicy</a:t>
            </a:r>
          </a:p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oraz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Prywatnej Szkoły Podstawowej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Villa Bambini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w Piotrkowie Trybunalskim</a:t>
            </a:r>
            <a:endParaRPr lang="pl-PL" sz="40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123728" y="548680"/>
            <a:ext cx="5400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dirty="0" smtClean="0">
                <a:solidFill>
                  <a:srgbClr val="FFFF00"/>
                </a:solidFill>
                <a:latin typeface="Monotype Corsiva" pitchFamily="66" charset="0"/>
              </a:rPr>
              <a:t>Dalsza część prezentacji</a:t>
            </a:r>
          </a:p>
          <a:p>
            <a:pPr algn="ctr"/>
            <a:r>
              <a:rPr lang="pl-PL" sz="3500" dirty="0" smtClean="0">
                <a:solidFill>
                  <a:srgbClr val="FFFF00"/>
                </a:solidFill>
                <a:latin typeface="Monotype Corsiva" pitchFamily="66" charset="0"/>
              </a:rPr>
              <a:t>po części pisemnej</a:t>
            </a:r>
            <a:endParaRPr lang="pl-PL" sz="35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2060848"/>
            <a:ext cx="446449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20688"/>
            <a:ext cx="633670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Do etapu finałowego przystąpiło</a:t>
            </a: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21 uczniów, w tym </a:t>
            </a:r>
          </a:p>
          <a:p>
            <a:pPr marL="742950" indent="-742950"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11 z klas VII oraz 10 z klas VIII</a:t>
            </a:r>
          </a:p>
          <a:p>
            <a:pPr marL="742950" indent="-742950"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marL="742950" indent="-742950" algn="ctr"/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z 8 szkół podstawowych, w tym</a:t>
            </a:r>
          </a:p>
          <a:p>
            <a:pPr marL="742950" indent="-742950" algn="ctr"/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5 piotrkowskich oraz 3 powiatowych.</a:t>
            </a:r>
          </a:p>
          <a:p>
            <a:pPr marL="742950" indent="-742950" algn="ctr"/>
            <a:endParaRPr lang="pl-PL" sz="3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742950" indent="-742950" algn="ctr"/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Średni wynik punktowy to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16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co daje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57%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wszystkich punktów do zdobycia.</a:t>
            </a:r>
            <a:r>
              <a:rPr lang="pl-PL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</a:t>
            </a:r>
            <a:endParaRPr lang="pl-PL" sz="4400" dirty="0">
              <a:solidFill>
                <a:schemeClr val="tx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331640" y="1052736"/>
            <a:ext cx="6336704" cy="548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Najtrudniejszym zadanie okazało się</a:t>
            </a:r>
          </a:p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zadanie numer </a:t>
            </a:r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2</a:t>
            </a:r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endParaRPr lang="pl-PL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„</a:t>
            </a:r>
            <a:r>
              <a:rPr lang="pl-PL" sz="2000" i="1" dirty="0" smtClean="0">
                <a:solidFill>
                  <a:schemeClr val="bg1"/>
                </a:solidFill>
                <a:latin typeface="Monotype Corsiva" pitchFamily="66" charset="0"/>
              </a:rPr>
              <a:t>Obwód </a:t>
            </a:r>
            <a:r>
              <a:rPr lang="pl-PL" sz="2000" i="1" dirty="0" smtClean="0">
                <a:solidFill>
                  <a:schemeClr val="bg1"/>
                </a:solidFill>
                <a:latin typeface="Monotype Corsiva" pitchFamily="66" charset="0"/>
              </a:rPr>
              <a:t>trapezu równoramiennego jest równy 108 cm, ramię ma długość 30 cm, a różnica długości podstaw wynosi 36 cm. Oblicz pole tego trapezu</a:t>
            </a:r>
            <a:r>
              <a:rPr lang="pl-PL" sz="2000" i="1" dirty="0" smtClean="0">
                <a:solidFill>
                  <a:schemeClr val="bg1"/>
                </a:solidFill>
                <a:latin typeface="Monotype Corsiva" pitchFamily="66" charset="0"/>
              </a:rPr>
              <a:t>.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”</a:t>
            </a:r>
            <a:endParaRPr lang="pl-PL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to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76%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.</a:t>
            </a:r>
          </a:p>
          <a:p>
            <a:pPr algn="ctr"/>
            <a:endParaRPr lang="pl-PL" sz="105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Najłatwiejszym, zadanie numer </a:t>
            </a:r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 4.</a:t>
            </a:r>
            <a:endParaRPr lang="pl-PL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„ 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Kąty trójkąta mają 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miary                          a 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najkrótszy bok ma długość 6 cm. Oblicz pole podanego trójkąta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.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”</a:t>
            </a:r>
            <a:endParaRPr lang="pl-PL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</a:t>
            </a:r>
            <a:r>
              <a:rPr lang="pl-PL" sz="2800" smtClean="0">
                <a:solidFill>
                  <a:srgbClr val="FFFF00"/>
                </a:solidFill>
                <a:latin typeface="Monotype Corsiva" pitchFamily="66" charset="0"/>
              </a:rPr>
              <a:t>to </a:t>
            </a:r>
            <a:r>
              <a:rPr lang="pl-PL" sz="2800" smtClean="0">
                <a:solidFill>
                  <a:srgbClr val="FFFF00"/>
                </a:solidFill>
                <a:latin typeface="Monotype Corsiva" pitchFamily="66" charset="0"/>
              </a:rPr>
              <a:t>24%</a:t>
            </a:r>
            <a:r>
              <a:rPr lang="pl-PL" sz="2800" smtClean="0">
                <a:solidFill>
                  <a:srgbClr val="FFFF00"/>
                </a:solidFill>
                <a:latin typeface="Monotype Corsiva" pitchFamily="66" charset="0"/>
              </a:rPr>
              <a:t>.</a:t>
            </a:r>
            <a:endParaRPr lang="pl-PL" sz="28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1" y="4172911"/>
            <a:ext cx="1728192" cy="339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332656"/>
            <a:ext cx="63367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Wszystkim serdecznie</a:t>
            </a:r>
          </a:p>
          <a:p>
            <a:pPr algn="ctr"/>
            <a:r>
              <a:rPr lang="pl-PL" sz="3600" dirty="0" smtClean="0">
                <a:solidFill>
                  <a:schemeClr val="bg1"/>
                </a:solidFill>
                <a:latin typeface="Monotype Corsiva" pitchFamily="66" charset="0"/>
              </a:rPr>
              <a:t>dziękujemy za udział w konkursie</a:t>
            </a: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i już teraz zapraszamy wszystkich </a:t>
            </a:r>
          </a:p>
          <a:p>
            <a:pPr algn="ctr"/>
            <a:r>
              <a:rPr lang="pl-PL" sz="36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a rok</a:t>
            </a: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a w szczególności nasze </a:t>
            </a:r>
            <a:r>
              <a:rPr lang="pl-PL" sz="4800" dirty="0" smtClean="0">
                <a:solidFill>
                  <a:srgbClr val="FF0000"/>
                </a:solidFill>
                <a:latin typeface="Monotype Corsiva" pitchFamily="66" charset="0"/>
              </a:rPr>
              <a:t>MATEMATYCZNE ASY</a:t>
            </a:r>
            <a:r>
              <a:rPr lang="pl-PL" sz="6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pl-PL" sz="4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08112" cy="1008112"/>
          </a:xfrm>
          <a:prstGeom prst="rect">
            <a:avLst/>
          </a:prstGeom>
          <a:noFill/>
        </p:spPr>
      </p:pic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8" name="Picture 3" descr="D:\telefon taty  do 2023.04.01\''Szkoła''\''Rok szkolny 2023.2024''\Matematyka\Konkurs matemateczny - MATEMATYCZNE ASY - pierwsza edycja\Logo konkurs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484784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356</Words>
  <Application>Microsoft Office PowerPoint</Application>
  <PresentationFormat>Pokaz na ekranie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Wojciech Rzeźnik</dc:creator>
  <cp:lastModifiedBy>Wojciech Rzeźnik</cp:lastModifiedBy>
  <cp:revision>22</cp:revision>
  <dcterms:created xsi:type="dcterms:W3CDTF">2024-04-07T16:56:24Z</dcterms:created>
  <dcterms:modified xsi:type="dcterms:W3CDTF">2025-02-01T13:48:02Z</dcterms:modified>
</cp:coreProperties>
</file>